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91" r:id="rId3"/>
    <p:sldId id="292" r:id="rId4"/>
    <p:sldId id="287" r:id="rId5"/>
    <p:sldId id="290" r:id="rId6"/>
    <p:sldId id="289" r:id="rId7"/>
    <p:sldId id="278" r:id="rId8"/>
    <p:sldId id="280" r:id="rId9"/>
    <p:sldId id="285" r:id="rId10"/>
    <p:sldId id="284" r:id="rId11"/>
    <p:sldId id="283" r:id="rId12"/>
    <p:sldId id="263" r:id="rId13"/>
    <p:sldId id="264" r:id="rId14"/>
    <p:sldId id="259" r:id="rId15"/>
    <p:sldId id="265" r:id="rId16"/>
    <p:sldId id="266" r:id="rId17"/>
    <p:sldId id="273" r:id="rId18"/>
    <p:sldId id="267" r:id="rId19"/>
    <p:sldId id="270" r:id="rId20"/>
    <p:sldId id="272" r:id="rId21"/>
    <p:sldId id="288" r:id="rId22"/>
  </p:sldIdLst>
  <p:sldSz cx="6858000" cy="9906000" type="A4"/>
  <p:notesSz cx="9928225" cy="6797675"/>
  <p:defaultTextStyle>
    <a:defPPr>
      <a:defRPr lang="en-US"/>
    </a:defPPr>
    <a:lvl1pPr marL="0" algn="l" defTabSz="40448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1pPr>
    <a:lvl2pPr marL="404485" algn="l" defTabSz="40448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2pPr>
    <a:lvl3pPr marL="808970" algn="l" defTabSz="40448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3pPr>
    <a:lvl4pPr marL="1213455" algn="l" defTabSz="40448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4pPr>
    <a:lvl5pPr marL="1617939" algn="l" defTabSz="40448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5pPr>
    <a:lvl6pPr marL="2022424" algn="l" defTabSz="40448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6pPr>
    <a:lvl7pPr marL="2426909" algn="l" defTabSz="40448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7pPr>
    <a:lvl8pPr marL="2831394" algn="l" defTabSz="40448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8pPr>
    <a:lvl9pPr marL="3235879" algn="l" defTabSz="40448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AC2"/>
    <a:srgbClr val="5E97B4"/>
    <a:srgbClr val="010000"/>
    <a:srgbClr val="D8CDC0"/>
    <a:srgbClr val="B98245"/>
    <a:srgbClr val="FCFCFC"/>
    <a:srgbClr val="E13C34"/>
    <a:srgbClr val="101010"/>
    <a:srgbClr val="48A82A"/>
    <a:srgbClr val="81D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5812"/>
    <p:restoredTop sz="86378"/>
  </p:normalViewPr>
  <p:slideViewPr>
    <p:cSldViewPr snapToGrid="0" snapToObjects="1">
      <p:cViewPr>
        <p:scale>
          <a:sx n="65" d="100"/>
          <a:sy n="65" d="100"/>
        </p:scale>
        <p:origin x="446" y="-1080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C761-D3C9-1B4B-AFDE-EB631DB12CD3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26F5C-883A-2247-B2C5-695CBC1AAD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849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86AE1-B484-7049-BD25-98F42FA8F2BA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170363" y="849313"/>
            <a:ext cx="15875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533FF-EA32-0F49-80C6-CC12070548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68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8970" rtl="0" eaLnBrk="1" latinLnBrk="0" hangingPunct="1">
      <a:defRPr sz="1062" kern="1200">
        <a:solidFill>
          <a:schemeClr val="tx1"/>
        </a:solidFill>
        <a:latin typeface="+mn-lt"/>
        <a:ea typeface="+mn-ea"/>
        <a:cs typeface="+mn-cs"/>
      </a:defRPr>
    </a:lvl1pPr>
    <a:lvl2pPr marL="404485" algn="l" defTabSz="808970" rtl="0" eaLnBrk="1" latinLnBrk="0" hangingPunct="1">
      <a:defRPr sz="1062" kern="1200">
        <a:solidFill>
          <a:schemeClr val="tx1"/>
        </a:solidFill>
        <a:latin typeface="+mn-lt"/>
        <a:ea typeface="+mn-ea"/>
        <a:cs typeface="+mn-cs"/>
      </a:defRPr>
    </a:lvl2pPr>
    <a:lvl3pPr marL="808970" algn="l" defTabSz="808970" rtl="0" eaLnBrk="1" latinLnBrk="0" hangingPunct="1">
      <a:defRPr sz="1062" kern="1200">
        <a:solidFill>
          <a:schemeClr val="tx1"/>
        </a:solidFill>
        <a:latin typeface="+mn-lt"/>
        <a:ea typeface="+mn-ea"/>
        <a:cs typeface="+mn-cs"/>
      </a:defRPr>
    </a:lvl3pPr>
    <a:lvl4pPr marL="1213455" algn="l" defTabSz="808970" rtl="0" eaLnBrk="1" latinLnBrk="0" hangingPunct="1">
      <a:defRPr sz="1062" kern="1200">
        <a:solidFill>
          <a:schemeClr val="tx1"/>
        </a:solidFill>
        <a:latin typeface="+mn-lt"/>
        <a:ea typeface="+mn-ea"/>
        <a:cs typeface="+mn-cs"/>
      </a:defRPr>
    </a:lvl4pPr>
    <a:lvl5pPr marL="1617939" algn="l" defTabSz="808970" rtl="0" eaLnBrk="1" latinLnBrk="0" hangingPunct="1">
      <a:defRPr sz="1062" kern="1200">
        <a:solidFill>
          <a:schemeClr val="tx1"/>
        </a:solidFill>
        <a:latin typeface="+mn-lt"/>
        <a:ea typeface="+mn-ea"/>
        <a:cs typeface="+mn-cs"/>
      </a:defRPr>
    </a:lvl5pPr>
    <a:lvl6pPr marL="2022424" algn="l" defTabSz="808970" rtl="0" eaLnBrk="1" latinLnBrk="0" hangingPunct="1">
      <a:defRPr sz="1062" kern="1200">
        <a:solidFill>
          <a:schemeClr val="tx1"/>
        </a:solidFill>
        <a:latin typeface="+mn-lt"/>
        <a:ea typeface="+mn-ea"/>
        <a:cs typeface="+mn-cs"/>
      </a:defRPr>
    </a:lvl6pPr>
    <a:lvl7pPr marL="2426909" algn="l" defTabSz="808970" rtl="0" eaLnBrk="1" latinLnBrk="0" hangingPunct="1">
      <a:defRPr sz="1062" kern="1200">
        <a:solidFill>
          <a:schemeClr val="tx1"/>
        </a:solidFill>
        <a:latin typeface="+mn-lt"/>
        <a:ea typeface="+mn-ea"/>
        <a:cs typeface="+mn-cs"/>
      </a:defRPr>
    </a:lvl7pPr>
    <a:lvl8pPr marL="2831394" algn="l" defTabSz="808970" rtl="0" eaLnBrk="1" latinLnBrk="0" hangingPunct="1">
      <a:defRPr sz="1062" kern="1200">
        <a:solidFill>
          <a:schemeClr val="tx1"/>
        </a:solidFill>
        <a:latin typeface="+mn-lt"/>
        <a:ea typeface="+mn-ea"/>
        <a:cs typeface="+mn-cs"/>
      </a:defRPr>
    </a:lvl8pPr>
    <a:lvl9pPr marL="3235879" algn="l" defTabSz="808970" rtl="0" eaLnBrk="1" latinLnBrk="0" hangingPunct="1">
      <a:defRPr sz="10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/index.php?title=S%C3%ADndrome_do_Vietn%C3%A3&amp;action=edit&amp;redlink=1" TargetMode="External"/><Relationship Id="rId7" Type="http://schemas.openxmlformats.org/officeDocument/2006/relationships/hyperlink" Target="https://pt.wikipedia.org/wiki/Ronald_Reaga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Hollywood" TargetMode="External"/><Relationship Id="rId5" Type="http://schemas.openxmlformats.org/officeDocument/2006/relationships/hyperlink" Target="https://pt.wikipedia.org/wiki/Cultura" TargetMode="External"/><Relationship Id="rId4" Type="http://schemas.openxmlformats.org/officeDocument/2006/relationships/hyperlink" Target="https://pt.wikipedia.org/wiki/Povo_dos_Estados_Unidos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Inova%C3%A7%C3%A3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t.wikipedia.org/wiki/Alternativo" TargetMode="External"/><Relationship Id="rId5" Type="http://schemas.openxmlformats.org/officeDocument/2006/relationships/hyperlink" Target="https://pt.wikipedia.org/wiki/Estilo_de_vida" TargetMode="External"/><Relationship Id="rId4" Type="http://schemas.openxmlformats.org/officeDocument/2006/relationships/hyperlink" Target="https://pt.wikipedia.org/wiki/Valor_(%C3%A9tica)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062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Sputnik </a:t>
            </a:r>
            <a:r>
              <a:rPr lang="pt-BR" sz="1062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33FF-EA32-0F49-80C6-CC12070548F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90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062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Richard Serra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33FF-EA32-0F49-80C6-CC12070548F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591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70363" y="849313"/>
            <a:ext cx="1587500" cy="229393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BB FORÇARAM O</a:t>
            </a:r>
            <a:r>
              <a:rPr lang="pt-BR" baseline="0" dirty="0"/>
              <a:t> LIMITE DO SEXO E ALTERARAM A FORMA COMO ERA FEITO, COM QUEM, ONDE, QUANDO E POR QUE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33FF-EA32-0F49-80C6-CC12070548F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6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70363" y="849313"/>
            <a:ext cx="1587500" cy="229393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década de 1950 costuma ser qualificada como um período de estagnação criativa e decadência estética, numa dupla chave interpretativa: para os críticos mais tradicionalistas, como Almirante e Lucio Rangel, a década de 1950 experimentava perda de referenciais em relação ao passado idealizado (a década de 1930).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pensamento rígido e moralista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222222"/>
                </a:solidFill>
                <a:latin typeface="Verdana" charset="0"/>
              </a:rPr>
              <a:t>inocência e lirismo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33FF-EA32-0F49-80C6-CC12070548F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33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70363" y="849313"/>
            <a:ext cx="1587500" cy="229393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33FF-EA32-0F49-80C6-CC12070548F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060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70363" y="849313"/>
            <a:ext cx="1587500" cy="229393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União</a:t>
            </a:r>
          </a:p>
          <a:p>
            <a:r>
              <a:rPr lang="pt-BR" dirty="0"/>
              <a:t>Coexistência harmoniosa</a:t>
            </a:r>
          </a:p>
          <a:p>
            <a:r>
              <a:rPr lang="pt-BR" dirty="0"/>
              <a:t>Não violência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33FF-EA32-0F49-80C6-CC12070548F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10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70363" y="849313"/>
            <a:ext cx="1587500" cy="229393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os Estados Unidos, a Guerra do Vietnã resultou numa das maiores confrontações armadas em que o país já se viu envolvido, e a derrota provocou a "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índrome do Vietnã (página não existe)"/>
              </a:rPr>
              <a:t>Síndrome do Vietnã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em seus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ovo dos Estados Unidos"/>
              </a:rPr>
              <a:t>cidadãos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sua sociedade, causando profundos reflexos na sua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ultura"/>
              </a:rPr>
              <a:t>cultura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na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ollywood"/>
              </a:rPr>
              <a:t>indústria cinematográfica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grande mudança na sua política exterior, até a eleição de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Ronald Reagan"/>
              </a:rPr>
              <a:t>Ronald Reagan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 1980.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33FF-EA32-0F49-80C6-CC12070548F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235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70363" y="849313"/>
            <a:ext cx="1587500" cy="229393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ano de 1946, ocorreu uma revolução no mundo da computação com o lançamento do computador ENIAC (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Electrical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desenvolvido pelos cientistas norte-americanos John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Eckert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John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Mauchly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Esta máquina era em torno de mil vezes mais rápida que qualquer outra que existia na época.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principal inovação nesta máquina é a computação digital, muito superior aos projetos mecânicos-analógicos desenvolvidos até então. Com o ENIAC, a maioria das operações era realizada sem a necessidade de movimentar peças de forma manual, mas sim pela entrada de dados no painel de controle. Cada operação podia ser acessada através de configurações-padrão de chaves e switches. 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pt-BR" dirty="0"/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dimensões desta máquina são muito grandes, com aproximadamente 25 metros de comprimento por 5,50 metros de altura. O seu peso total era de 30 toneladas. Esse valor representa algo como um andar inteiro de um prédio.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33FF-EA32-0F49-80C6-CC12070548F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06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170363" y="849313"/>
            <a:ext cx="1587500" cy="2293937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 </a:t>
            </a:r>
            <a:r>
              <a:rPr lang="pt-B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Verão do Amor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considerado como tendo sido uma experiência social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ovação"/>
              </a:rPr>
              <a:t>inovadora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oposição à guerra foi um impulso para buscar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Valor (ética)"/>
              </a:rPr>
              <a:t>valores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 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stilo de vida"/>
              </a:rPr>
              <a:t>estilos de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stilo de vida"/>
              </a:rPr>
              <a:t>vida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lternativo"/>
              </a:rPr>
              <a:t>alternativos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Uma nova era, na qual as pessoas "fariam amor, não guerra".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533FF-EA32-0F49-80C6-CC12070548F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10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1"/>
            <a:ext cx="5829300" cy="212337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66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084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03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38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5334" b="1" cap="all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6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3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85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46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808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70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31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9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29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1" y="2311401"/>
            <a:ext cx="3028950" cy="653750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27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17" indent="0">
              <a:buNone/>
              <a:defRPr sz="2666" b="1"/>
            </a:lvl2pPr>
            <a:lvl3pPr marL="1219233" indent="0">
              <a:buNone/>
              <a:defRPr sz="2400" b="1"/>
            </a:lvl3pPr>
            <a:lvl4pPr marL="1828850" indent="0">
              <a:buNone/>
              <a:defRPr sz="2133" b="1"/>
            </a:lvl4pPr>
            <a:lvl5pPr marL="2438467" indent="0">
              <a:buNone/>
              <a:defRPr sz="2133" b="1"/>
            </a:lvl5pPr>
            <a:lvl6pPr marL="3048084" indent="0">
              <a:buNone/>
              <a:defRPr sz="2133" b="1"/>
            </a:lvl6pPr>
            <a:lvl7pPr marL="3657701" indent="0">
              <a:buNone/>
              <a:defRPr sz="2133" b="1"/>
            </a:lvl7pPr>
            <a:lvl8pPr marL="4267317" indent="0">
              <a:buNone/>
              <a:defRPr sz="2133" b="1"/>
            </a:lvl8pPr>
            <a:lvl9pPr marL="4876934" indent="0">
              <a:buNone/>
              <a:defRPr sz="2133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2" cy="92410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17" indent="0">
              <a:buNone/>
              <a:defRPr sz="2666" b="1"/>
            </a:lvl2pPr>
            <a:lvl3pPr marL="1219233" indent="0">
              <a:buNone/>
              <a:defRPr sz="2400" b="1"/>
            </a:lvl3pPr>
            <a:lvl4pPr marL="1828850" indent="0">
              <a:buNone/>
              <a:defRPr sz="2133" b="1"/>
            </a:lvl4pPr>
            <a:lvl5pPr marL="2438467" indent="0">
              <a:buNone/>
              <a:defRPr sz="2133" b="1"/>
            </a:lvl5pPr>
            <a:lvl6pPr marL="3048084" indent="0">
              <a:buNone/>
              <a:defRPr sz="2133" b="1"/>
            </a:lvl6pPr>
            <a:lvl7pPr marL="3657701" indent="0">
              <a:buNone/>
              <a:defRPr sz="2133" b="1"/>
            </a:lvl7pPr>
            <a:lvl8pPr marL="4267317" indent="0">
              <a:buNone/>
              <a:defRPr sz="2133" b="1"/>
            </a:lvl8pPr>
            <a:lvl9pPr marL="4876934" indent="0">
              <a:buNone/>
              <a:defRPr sz="2133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2" cy="5707416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5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67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61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6"/>
            <a:ext cx="2256235" cy="1678517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94407"/>
            <a:ext cx="3833813" cy="84544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867"/>
            </a:lvl1pPr>
            <a:lvl2pPr marL="609617" indent="0">
              <a:buNone/>
              <a:defRPr sz="1600"/>
            </a:lvl2pPr>
            <a:lvl3pPr marL="1219233" indent="0">
              <a:buNone/>
              <a:defRPr sz="1334"/>
            </a:lvl3pPr>
            <a:lvl4pPr marL="1828850" indent="0">
              <a:buNone/>
              <a:defRPr sz="1200"/>
            </a:lvl4pPr>
            <a:lvl5pPr marL="2438467" indent="0">
              <a:buNone/>
              <a:defRPr sz="1200"/>
            </a:lvl5pPr>
            <a:lvl6pPr marL="3048084" indent="0">
              <a:buNone/>
              <a:defRPr sz="1200"/>
            </a:lvl6pPr>
            <a:lvl7pPr marL="3657701" indent="0">
              <a:buNone/>
              <a:defRPr sz="1200"/>
            </a:lvl7pPr>
            <a:lvl8pPr marL="4267317" indent="0">
              <a:buNone/>
              <a:defRPr sz="1200"/>
            </a:lvl8pPr>
            <a:lvl9pPr marL="4876934" indent="0">
              <a:buNone/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097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1"/>
            <a:ext cx="4114800" cy="81862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4267"/>
            </a:lvl1pPr>
            <a:lvl2pPr marL="609617" indent="0">
              <a:buNone/>
              <a:defRPr sz="3733"/>
            </a:lvl2pPr>
            <a:lvl3pPr marL="1219233" indent="0">
              <a:buNone/>
              <a:defRPr sz="3200"/>
            </a:lvl3pPr>
            <a:lvl4pPr marL="1828850" indent="0">
              <a:buNone/>
              <a:defRPr sz="2666"/>
            </a:lvl4pPr>
            <a:lvl5pPr marL="2438467" indent="0">
              <a:buNone/>
              <a:defRPr sz="2666"/>
            </a:lvl5pPr>
            <a:lvl6pPr marL="3048084" indent="0">
              <a:buNone/>
              <a:defRPr sz="2666"/>
            </a:lvl6pPr>
            <a:lvl7pPr marL="3657701" indent="0">
              <a:buNone/>
              <a:defRPr sz="2666"/>
            </a:lvl7pPr>
            <a:lvl8pPr marL="4267317" indent="0">
              <a:buNone/>
              <a:defRPr sz="2666"/>
            </a:lvl8pPr>
            <a:lvl9pPr marL="4876934" indent="0">
              <a:buNone/>
              <a:defRPr sz="2666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9"/>
          </a:xfrm>
        </p:spPr>
        <p:txBody>
          <a:bodyPr/>
          <a:lstStyle>
            <a:lvl1pPr marL="0" indent="0">
              <a:buNone/>
              <a:defRPr sz="1867"/>
            </a:lvl1pPr>
            <a:lvl2pPr marL="609617" indent="0">
              <a:buNone/>
              <a:defRPr sz="1600"/>
            </a:lvl2pPr>
            <a:lvl3pPr marL="1219233" indent="0">
              <a:buNone/>
              <a:defRPr sz="1334"/>
            </a:lvl3pPr>
            <a:lvl4pPr marL="1828850" indent="0">
              <a:buNone/>
              <a:defRPr sz="1200"/>
            </a:lvl4pPr>
            <a:lvl5pPr marL="2438467" indent="0">
              <a:buNone/>
              <a:defRPr sz="1200"/>
            </a:lvl5pPr>
            <a:lvl6pPr marL="3048084" indent="0">
              <a:buNone/>
              <a:defRPr sz="1200"/>
            </a:lvl6pPr>
            <a:lvl7pPr marL="3657701" indent="0">
              <a:buNone/>
              <a:defRPr sz="1200"/>
            </a:lvl7pPr>
            <a:lvl8pPr marL="4267317" indent="0">
              <a:buNone/>
              <a:defRPr sz="1200"/>
            </a:lvl8pPr>
            <a:lvl9pPr marL="4876934" indent="0">
              <a:buNone/>
              <a:defRPr sz="12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80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9372B-6917-F14E-BE5D-A0F1E4C8B56E}" type="datetimeFigureOut">
              <a:rPr lang="en-US" smtClean="0"/>
              <a:t>11/1/2018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1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68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17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12" indent="-457212" algn="l" defTabSz="609617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627" indent="-381011" algn="l" defTabSz="609617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4042" indent="-304809" algn="l" defTabSz="60961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59" indent="-304809" algn="l" defTabSz="609617" rtl="0" eaLnBrk="1" latinLnBrk="0" hangingPunct="1">
        <a:spcBef>
          <a:spcPct val="20000"/>
        </a:spcBef>
        <a:buFont typeface="Arial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3275" indent="-304809" algn="l" defTabSz="609617" rtl="0" eaLnBrk="1" latinLnBrk="0" hangingPunct="1">
        <a:spcBef>
          <a:spcPct val="20000"/>
        </a:spcBef>
        <a:buFont typeface="Arial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892" indent="-304809" algn="l" defTabSz="609617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509" indent="-304809" algn="l" defTabSz="609617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2126" indent="-304809" algn="l" defTabSz="609617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743" indent="-304809" algn="l" defTabSz="609617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17" algn="l" defTabSz="6096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3" algn="l" defTabSz="6096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50" algn="l" defTabSz="6096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67" algn="l" defTabSz="6096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84" algn="l" defTabSz="6096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01" algn="l" defTabSz="6096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317" algn="l" defTabSz="6096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934" algn="l" defTabSz="60961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252" y="3809455"/>
            <a:ext cx="6775231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950" dirty="0">
                <a:solidFill>
                  <a:schemeClr val="accent3">
                    <a:lumMod val="50000"/>
                  </a:schemeClr>
                </a:solidFill>
                <a:latin typeface="Arial Hebrew"/>
                <a:cs typeface="Arial Hebrew"/>
              </a:rPr>
              <a:t>  </a:t>
            </a:r>
            <a:r>
              <a:rPr lang="pt-BR" sz="4950" dirty="0">
                <a:latin typeface="Arial Hebrew"/>
                <a:cs typeface="Arial Hebrew"/>
              </a:rPr>
              <a:t>Geração </a:t>
            </a:r>
            <a:r>
              <a:rPr lang="pt-BR" sz="3600" i="1" dirty="0">
                <a:latin typeface="Arial Hebrew"/>
                <a:cs typeface="Arial Hebrew"/>
              </a:rPr>
              <a:t>Baby Boomers  </a:t>
            </a:r>
            <a:r>
              <a:rPr lang="pt-BR" sz="3600" dirty="0">
                <a:latin typeface="Arial Hebrew"/>
                <a:cs typeface="Arial Hebrew"/>
              </a:rPr>
              <a:t>                      </a:t>
            </a:r>
          </a:p>
          <a:p>
            <a:pPr algn="ctr"/>
            <a:r>
              <a:rPr lang="pt-BR" sz="3600" dirty="0">
                <a:latin typeface="Arial Hebrew"/>
                <a:cs typeface="Arial Hebrew"/>
              </a:rPr>
              <a:t>   1946 - 1964</a:t>
            </a:r>
          </a:p>
          <a:p>
            <a:pPr algn="r"/>
            <a:endParaRPr lang="pt-BR" sz="1194" dirty="0">
              <a:solidFill>
                <a:srgbClr val="008000"/>
              </a:solidFill>
              <a:latin typeface="Arial Hebrew"/>
              <a:cs typeface="Arial Hebrew"/>
            </a:endParaRPr>
          </a:p>
          <a:p>
            <a:pPr algn="r"/>
            <a:endParaRPr lang="pt-BR" sz="1194" dirty="0">
              <a:solidFill>
                <a:srgbClr val="008000"/>
              </a:solidFill>
              <a:latin typeface="Arial Hebrew"/>
              <a:cs typeface="Arial Hebrew"/>
            </a:endParaRPr>
          </a:p>
          <a:p>
            <a:pPr algn="r"/>
            <a:endParaRPr lang="pt-BR" sz="1194" dirty="0">
              <a:solidFill>
                <a:srgbClr val="008000"/>
              </a:solidFill>
              <a:latin typeface="Arial Hebrew"/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237271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1" y="381000"/>
            <a:ext cx="6858000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228" tIns="38614" rIns="77228" bIns="386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45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4"/>
          <a:stretch/>
        </p:blipFill>
        <p:spPr>
          <a:xfrm>
            <a:off x="0" y="796526"/>
            <a:ext cx="5352386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27354" y="3603268"/>
            <a:ext cx="2663647" cy="4253746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pt-BR" b="0" dirty="0">
                <a:solidFill>
                  <a:schemeClr val="bg1"/>
                </a:solidFill>
              </a:rPr>
              <a:t>Woody Allen</a:t>
            </a:r>
            <a:br>
              <a:rPr lang="pt-BR" b="0" dirty="0">
                <a:solidFill>
                  <a:schemeClr val="bg1"/>
                </a:solidFill>
              </a:rPr>
            </a:br>
            <a:r>
              <a:rPr lang="pt-BR" b="0" dirty="0">
                <a:solidFill>
                  <a:schemeClr val="bg1"/>
                </a:solidFill>
              </a:rPr>
              <a:t>Robert Altman</a:t>
            </a:r>
            <a:br>
              <a:rPr lang="pt-BR" b="0" dirty="0">
                <a:solidFill>
                  <a:schemeClr val="bg1"/>
                </a:solidFill>
              </a:rPr>
            </a:br>
            <a:r>
              <a:rPr lang="pt-BR" b="0" dirty="0">
                <a:solidFill>
                  <a:schemeClr val="bg1"/>
                </a:solidFill>
              </a:rPr>
              <a:t>Michael </a:t>
            </a:r>
            <a:r>
              <a:rPr lang="pt-BR" b="0" dirty="0" err="1">
                <a:solidFill>
                  <a:schemeClr val="bg1"/>
                </a:solidFill>
              </a:rPr>
              <a:t>Cimino</a:t>
            </a:r>
            <a:br>
              <a:rPr lang="pt-BR" b="0" dirty="0">
                <a:solidFill>
                  <a:schemeClr val="bg1"/>
                </a:solidFill>
              </a:rPr>
            </a:br>
            <a:r>
              <a:rPr lang="pt-BR" b="0" dirty="0">
                <a:solidFill>
                  <a:schemeClr val="bg1"/>
                </a:solidFill>
              </a:rPr>
              <a:t>Ridley Scott</a:t>
            </a:r>
            <a:br>
              <a:rPr lang="pt-BR" b="0" dirty="0">
                <a:solidFill>
                  <a:schemeClr val="bg1"/>
                </a:solidFill>
              </a:rPr>
            </a:br>
            <a:r>
              <a:rPr lang="pt-BR" b="0" dirty="0">
                <a:solidFill>
                  <a:schemeClr val="bg1"/>
                </a:solidFill>
              </a:rPr>
              <a:t>Brian De Palma</a:t>
            </a:r>
            <a:br>
              <a:rPr lang="pt-BR" b="0" dirty="0">
                <a:solidFill>
                  <a:schemeClr val="bg1"/>
                </a:solidFill>
              </a:rPr>
            </a:br>
            <a:r>
              <a:rPr lang="pt-BR" b="0" dirty="0">
                <a:solidFill>
                  <a:schemeClr val="bg1"/>
                </a:solidFill>
              </a:rPr>
              <a:t>Roman Polanski</a:t>
            </a:r>
            <a:br>
              <a:rPr lang="pt-BR" b="0" dirty="0">
                <a:solidFill>
                  <a:schemeClr val="bg1"/>
                </a:solidFill>
              </a:rPr>
            </a:br>
            <a:r>
              <a:rPr lang="pt-BR" b="0" dirty="0">
                <a:solidFill>
                  <a:schemeClr val="bg1"/>
                </a:solidFill>
              </a:rPr>
              <a:t>Martin Scorsese</a:t>
            </a:r>
            <a:br>
              <a:rPr lang="pt-BR" b="0" dirty="0">
                <a:solidFill>
                  <a:schemeClr val="bg1"/>
                </a:solidFill>
              </a:rPr>
            </a:br>
            <a:r>
              <a:rPr lang="pt-BR" b="0" dirty="0">
                <a:solidFill>
                  <a:schemeClr val="bg1"/>
                </a:solidFill>
              </a:rPr>
              <a:t>Steven Spielberg</a:t>
            </a:r>
            <a:br>
              <a:rPr lang="pt-BR" b="0" dirty="0">
                <a:solidFill>
                  <a:schemeClr val="bg1"/>
                </a:solidFill>
              </a:rPr>
            </a:br>
            <a:r>
              <a:rPr lang="pt-BR" b="0" dirty="0">
                <a:solidFill>
                  <a:schemeClr val="bg1"/>
                </a:solidFill>
              </a:rPr>
              <a:t>Francis Ford Coppola</a:t>
            </a:r>
            <a:br>
              <a:rPr lang="pt-BR" b="0" dirty="0">
                <a:solidFill>
                  <a:schemeClr val="bg1"/>
                </a:solidFill>
              </a:rPr>
            </a:br>
            <a:r>
              <a:rPr lang="pt-BR" b="0" dirty="0">
                <a:solidFill>
                  <a:schemeClr val="bg1"/>
                </a:solidFill>
              </a:rPr>
              <a:t>Milos Forman</a:t>
            </a:r>
            <a:br>
              <a:rPr lang="pt-BR" b="0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09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63" y="4691919"/>
            <a:ext cx="3788016" cy="487242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r="17291"/>
          <a:stretch/>
        </p:blipFill>
        <p:spPr>
          <a:xfrm>
            <a:off x="-1340" y="4820476"/>
            <a:ext cx="3429670" cy="48229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7" t="7968" r="15610" b="22187"/>
          <a:stretch/>
        </p:blipFill>
        <p:spPr>
          <a:xfrm>
            <a:off x="3414933" y="381000"/>
            <a:ext cx="3443068" cy="520881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99889" y="6346192"/>
            <a:ext cx="4114800" cy="755650"/>
          </a:xfrm>
        </p:spPr>
        <p:txBody>
          <a:bodyPr/>
          <a:lstStyle/>
          <a:p>
            <a:r>
              <a:rPr lang="pt-BR" dirty="0"/>
              <a:t>“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41729" y="4543560"/>
            <a:ext cx="626427" cy="589763"/>
          </a:xfrm>
        </p:spPr>
        <p:txBody>
          <a:bodyPr>
            <a:noAutofit/>
          </a:bodyPr>
          <a:lstStyle/>
          <a:p>
            <a:r>
              <a:rPr lang="pt-BR" sz="4054" b="1" dirty="0">
                <a:latin typeface="Ayuthaya" charset="-34"/>
                <a:ea typeface="Ayuthaya" charset="-34"/>
                <a:cs typeface="Ayuthaya" charset="-34"/>
              </a:rPr>
              <a:t>“</a:t>
            </a:r>
          </a:p>
        </p:txBody>
      </p:sp>
      <p:sp>
        <p:nvSpPr>
          <p:cNvPr id="5" name="Retângulo 4"/>
          <p:cNvSpPr/>
          <p:nvPr/>
        </p:nvSpPr>
        <p:spPr>
          <a:xfrm>
            <a:off x="3441729" y="4809991"/>
            <a:ext cx="3426989" cy="5062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345" dirty="0">
                <a:latin typeface="Helvetica" charset="0"/>
              </a:rPr>
              <a:t>A questão mais aflitiva para o espírito no Além é a consciência do tempo perdido.</a:t>
            </a:r>
            <a:endParaRPr lang="pt-BR" sz="1345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0" y="381000"/>
            <a:ext cx="3429670" cy="5208812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56691" y="4739300"/>
            <a:ext cx="2892208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45" dirty="0">
                <a:solidFill>
                  <a:schemeClr val="bg1"/>
                </a:solidFill>
                <a:latin typeface="Helvetica" charset="0"/>
              </a:rPr>
              <a:t>O outro não o preenche.</a:t>
            </a:r>
            <a:br>
              <a:rPr lang="pt-BR" sz="1345" dirty="0">
                <a:solidFill>
                  <a:schemeClr val="bg1"/>
                </a:solidFill>
              </a:rPr>
            </a:br>
            <a:r>
              <a:rPr lang="pt-BR" sz="1345" dirty="0">
                <a:solidFill>
                  <a:schemeClr val="bg1"/>
                </a:solidFill>
                <a:latin typeface="Helvetica" charset="0"/>
              </a:rPr>
              <a:t>Preenchimento é interno.</a:t>
            </a:r>
            <a:endParaRPr lang="pt-BR" sz="1345" dirty="0">
              <a:solidFill>
                <a:schemeClr val="bg1"/>
              </a:solidFill>
            </a:endParaRPr>
          </a:p>
        </p:txBody>
      </p:sp>
      <p:sp>
        <p:nvSpPr>
          <p:cNvPr id="11" name="Espaço Reservado para Texto 3"/>
          <p:cNvSpPr txBox="1">
            <a:spLocks/>
          </p:cNvSpPr>
          <p:nvPr/>
        </p:nvSpPr>
        <p:spPr>
          <a:xfrm>
            <a:off x="-28054" y="4716782"/>
            <a:ext cx="626427" cy="589763"/>
          </a:xfrm>
          <a:prstGeom prst="rect">
            <a:avLst/>
          </a:prstGeom>
        </p:spPr>
        <p:txBody>
          <a:bodyPr vert="horz" lIns="77228" tIns="38614" rIns="77228" bIns="38614" rtlCol="0">
            <a:noAutofit/>
          </a:bodyPr>
          <a:lstStyle>
            <a:lvl1pPr marL="0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2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1782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8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3563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5345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7127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8908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30690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52471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74253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54" b="1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“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26359" y="7691605"/>
            <a:ext cx="3119635" cy="1541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345" dirty="0">
                <a:solidFill>
                  <a:schemeClr val="bg1"/>
                </a:solidFill>
              </a:rPr>
              <a:t>Verdade é aquilo que deve ser dito,</a:t>
            </a:r>
            <a:br>
              <a:rPr lang="pt-BR" sz="1345" dirty="0">
                <a:solidFill>
                  <a:schemeClr val="bg1"/>
                </a:solidFill>
              </a:rPr>
            </a:br>
            <a:r>
              <a:rPr lang="pt-BR" sz="1345" dirty="0">
                <a:solidFill>
                  <a:schemeClr val="bg1"/>
                </a:solidFill>
              </a:rPr>
              <a:t>Retidão é o que deve ser praticado,</a:t>
            </a:r>
            <a:br>
              <a:rPr lang="pt-BR" sz="1345" dirty="0">
                <a:solidFill>
                  <a:schemeClr val="bg1"/>
                </a:solidFill>
              </a:rPr>
            </a:br>
            <a:r>
              <a:rPr lang="pt-BR" sz="1345" dirty="0">
                <a:solidFill>
                  <a:schemeClr val="bg1"/>
                </a:solidFill>
              </a:rPr>
              <a:t>Paz é o que deve preencher a mente,</a:t>
            </a:r>
            <a:br>
              <a:rPr lang="pt-BR" sz="1345" dirty="0">
                <a:solidFill>
                  <a:schemeClr val="bg1"/>
                </a:solidFill>
              </a:rPr>
            </a:br>
            <a:r>
              <a:rPr lang="pt-BR" sz="1345" dirty="0">
                <a:solidFill>
                  <a:schemeClr val="bg1"/>
                </a:solidFill>
              </a:rPr>
              <a:t>Amor é o que deve se expandir dentro de nós e</a:t>
            </a:r>
            <a:br>
              <a:rPr lang="pt-BR" sz="1345" dirty="0">
                <a:solidFill>
                  <a:schemeClr val="bg1"/>
                </a:solidFill>
              </a:rPr>
            </a:br>
            <a:r>
              <a:rPr lang="pt-BR" sz="1345" dirty="0">
                <a:solidFill>
                  <a:schemeClr val="bg1"/>
                </a:solidFill>
              </a:rPr>
              <a:t>Não-violência é o que devemos ser plenamente."</a:t>
            </a:r>
            <a:r>
              <a:rPr lang="pt-BR" sz="1345" dirty="0">
                <a:solidFill>
                  <a:schemeClr val="bg1"/>
                </a:solidFill>
                <a:latin typeface="Helvetica" charset="0"/>
              </a:rPr>
              <a:t>.</a:t>
            </a:r>
            <a:endParaRPr lang="pt-BR" sz="1345" dirty="0">
              <a:solidFill>
                <a:schemeClr val="bg1"/>
              </a:solidFill>
            </a:endParaRPr>
          </a:p>
        </p:txBody>
      </p:sp>
      <p:sp>
        <p:nvSpPr>
          <p:cNvPr id="13" name="Espaço Reservado para Texto 3"/>
          <p:cNvSpPr txBox="1">
            <a:spLocks/>
          </p:cNvSpPr>
          <p:nvPr/>
        </p:nvSpPr>
        <p:spPr>
          <a:xfrm>
            <a:off x="36364" y="7678289"/>
            <a:ext cx="626427" cy="589763"/>
          </a:xfrm>
          <a:prstGeom prst="rect">
            <a:avLst/>
          </a:prstGeom>
        </p:spPr>
        <p:txBody>
          <a:bodyPr vert="horz" lIns="77228" tIns="38614" rIns="77228" bIns="38614" rtlCol="0">
            <a:noAutofit/>
          </a:bodyPr>
          <a:lstStyle>
            <a:lvl1pPr marL="0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2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1782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8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3563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5345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7127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8908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30690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52471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74253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54" b="1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“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309576" y="8784961"/>
            <a:ext cx="3426989" cy="5062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345" dirty="0">
                <a:solidFill>
                  <a:schemeClr val="bg1"/>
                </a:solidFill>
                <a:latin typeface="Helvetica" charset="0"/>
              </a:rPr>
              <a:t>A vida não fornece soluções </a:t>
            </a:r>
          </a:p>
          <a:p>
            <a:pPr algn="r"/>
            <a:r>
              <a:rPr lang="pt-BR" sz="1345" dirty="0">
                <a:solidFill>
                  <a:schemeClr val="bg1"/>
                </a:solidFill>
                <a:latin typeface="Helvetica" charset="0"/>
              </a:rPr>
              <a:t>pré-fabricadas.</a:t>
            </a:r>
            <a:endParaRPr lang="pt-BR" sz="1345" dirty="0">
              <a:solidFill>
                <a:schemeClr val="bg1"/>
              </a:solidFill>
            </a:endParaRPr>
          </a:p>
        </p:txBody>
      </p:sp>
      <p:sp>
        <p:nvSpPr>
          <p:cNvPr id="16" name="Espaço Reservado para Texto 3"/>
          <p:cNvSpPr txBox="1">
            <a:spLocks/>
          </p:cNvSpPr>
          <p:nvPr/>
        </p:nvSpPr>
        <p:spPr>
          <a:xfrm>
            <a:off x="3806126" y="8772698"/>
            <a:ext cx="626427" cy="589763"/>
          </a:xfrm>
          <a:prstGeom prst="rect">
            <a:avLst/>
          </a:prstGeom>
        </p:spPr>
        <p:txBody>
          <a:bodyPr vert="horz" lIns="77228" tIns="38614" rIns="77228" bIns="38614" rtlCol="0">
            <a:noAutofit/>
          </a:bodyPr>
          <a:lstStyle>
            <a:lvl1pPr marL="0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22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1782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8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3563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5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65345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7127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8908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30690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52471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74253" indent="0" algn="l" defTabSz="721782" rtl="0" eaLnBrk="1" latinLnBrk="0" hangingPunct="1">
              <a:spcBef>
                <a:spcPct val="20000"/>
              </a:spcBef>
              <a:buFont typeface="Arial"/>
              <a:buNone/>
              <a:defRPr sz="14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54" b="1" dirty="0">
                <a:solidFill>
                  <a:schemeClr val="bg1"/>
                </a:solidFill>
                <a:latin typeface="Ayuthaya" charset="-34"/>
                <a:ea typeface="Ayuthaya" charset="-34"/>
                <a:cs typeface="Ayuthaya" charset="-34"/>
              </a:rPr>
              <a:t>“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3309576" y="381001"/>
            <a:ext cx="232256" cy="8168407"/>
          </a:xfrm>
          <a:prstGeom prst="rect">
            <a:avLst/>
          </a:prstGeom>
          <a:solidFill>
            <a:schemeClr val="bg1">
              <a:lumMod val="75000"/>
              <a:alpha val="4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228" tIns="38614" rIns="77228" bIns="386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45"/>
          </a:p>
        </p:txBody>
      </p:sp>
      <p:sp>
        <p:nvSpPr>
          <p:cNvPr id="18" name="Retângulo 17"/>
          <p:cNvSpPr/>
          <p:nvPr/>
        </p:nvSpPr>
        <p:spPr>
          <a:xfrm>
            <a:off x="-28053" y="5520728"/>
            <a:ext cx="6945133" cy="150260"/>
          </a:xfrm>
          <a:prstGeom prst="rect">
            <a:avLst/>
          </a:prstGeom>
          <a:solidFill>
            <a:schemeClr val="bg1">
              <a:lumMod val="75000"/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228" tIns="38614" rIns="77228" bIns="386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345"/>
          </a:p>
        </p:txBody>
      </p:sp>
    </p:spTree>
    <p:extLst>
      <p:ext uri="{BB962C8B-B14F-4D97-AF65-F5344CB8AC3E}">
        <p14:creationId xmlns:p14="http://schemas.microsoft.com/office/powerpoint/2010/main" val="1344927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216" y="7154625"/>
            <a:ext cx="4114800" cy="755650"/>
          </a:xfrm>
        </p:spPr>
        <p:txBody>
          <a:bodyPr/>
          <a:lstStyle/>
          <a:p>
            <a:r>
              <a:rPr lang="pt-BR" dirty="0" err="1">
                <a:latin typeface="Bauhaus 93" charset="0"/>
                <a:ea typeface="Bauhaus 93" charset="0"/>
                <a:cs typeface="Bauhaus 93" charset="0"/>
              </a:rPr>
              <a:t>I</a:t>
            </a:r>
            <a:r>
              <a:rPr lang="pt-BR" dirty="0">
                <a:latin typeface="Bauhaus 93" charset="0"/>
                <a:ea typeface="Bauhaus 93" charset="0"/>
                <a:cs typeface="Bauhaus 93" charset="0"/>
              </a:rPr>
              <a:t> HAVE A DREAM</a:t>
            </a:r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" b="836"/>
          <a:stretch>
            <a:fillRect/>
          </a:stretch>
        </p:blipFill>
        <p:spPr>
          <a:xfrm>
            <a:off x="1344216" y="1570858"/>
            <a:ext cx="4114800" cy="5486400"/>
          </a:xfrm>
        </p:spPr>
      </p:pic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44216" y="7910275"/>
            <a:ext cx="4114800" cy="1073150"/>
          </a:xfrm>
        </p:spPr>
        <p:txBody>
          <a:bodyPr>
            <a:normAutofit fontScale="85000" lnSpcReduction="10000"/>
          </a:bodyPr>
          <a:lstStyle/>
          <a:p>
            <a:r>
              <a:rPr lang="pt-BR" spc="253" dirty="0">
                <a:solidFill>
                  <a:srgbClr val="545454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Nossas vidas começam a terminar no dia em que permanecemos em silêncio sobre as coisas que importam.</a:t>
            </a:r>
            <a:endParaRPr lang="pt-BR" spc="253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pt-BR" spc="253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 rot="16200000">
            <a:off x="3483769" y="4530487"/>
            <a:ext cx="4492628" cy="755650"/>
          </a:xfrm>
          <a:prstGeom prst="rect">
            <a:avLst/>
          </a:prstGeom>
        </p:spPr>
        <p:txBody>
          <a:bodyPr vert="horz" lIns="77228" tIns="38614" rIns="77228" bIns="38614" rtlCol="0" anchor="b">
            <a:normAutofit/>
          </a:bodyPr>
          <a:lstStyle>
            <a:lvl1pPr algn="l" defTabSz="721782" rtl="0" eaLnBrk="1" latinLnBrk="0" hangingPunct="1">
              <a:spcBef>
                <a:spcPct val="0"/>
              </a:spcBef>
              <a:buNone/>
              <a:defRPr sz="315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716">
                <a:latin typeface="Bauhaus 93" charset="0"/>
                <a:ea typeface="Bauhaus 93" charset="0"/>
                <a:cs typeface="Bauhaus 93" charset="0"/>
              </a:rPr>
              <a:t>MATER LUTHER KING</a:t>
            </a:r>
            <a:endParaRPr lang="pt-BR" sz="2666" dirty="0">
              <a:latin typeface="Bauhaus 93" charset="0"/>
              <a:ea typeface="Bauhaus 93" charset="0"/>
              <a:cs typeface="Bauhaus 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95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24995" y="8150892"/>
            <a:ext cx="4763692" cy="75565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PODER – HEGEMONIA  –  IDEOLOGIA</a:t>
            </a:r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r="28920"/>
          <a:stretch>
            <a:fillRect/>
          </a:stretch>
        </p:blipFill>
        <p:spPr>
          <a:xfrm>
            <a:off x="1224995" y="1743955"/>
            <a:ext cx="4553586" cy="6071447"/>
          </a:xfrm>
        </p:spPr>
      </p:pic>
      <p:sp>
        <p:nvSpPr>
          <p:cNvPr id="6" name="Título 3"/>
          <p:cNvSpPr txBox="1">
            <a:spLocks/>
          </p:cNvSpPr>
          <p:nvPr/>
        </p:nvSpPr>
        <p:spPr>
          <a:xfrm rot="16200000">
            <a:off x="3910092" y="5191264"/>
            <a:ext cx="4492628" cy="755650"/>
          </a:xfrm>
          <a:prstGeom prst="rect">
            <a:avLst/>
          </a:prstGeom>
        </p:spPr>
        <p:txBody>
          <a:bodyPr vert="horz" lIns="77228" tIns="38614" rIns="77228" bIns="38614" rtlCol="0" anchor="b">
            <a:normAutofit/>
          </a:bodyPr>
          <a:lstStyle>
            <a:lvl1pPr algn="l" defTabSz="721782" rtl="0" eaLnBrk="1" latinLnBrk="0" hangingPunct="1">
              <a:spcBef>
                <a:spcPct val="0"/>
              </a:spcBef>
              <a:buNone/>
              <a:defRPr sz="315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716" dirty="0">
                <a:solidFill>
                  <a:schemeClr val="bg1"/>
                </a:solidFill>
                <a:latin typeface="Bauhaus 93" charset="0"/>
                <a:ea typeface="Bauhaus 93" charset="0"/>
                <a:cs typeface="Bauhaus 93" charset="0"/>
              </a:rPr>
              <a:t>GUERRA FRIA</a:t>
            </a:r>
            <a:endParaRPr lang="pt-BR" sz="2666" dirty="0">
              <a:solidFill>
                <a:schemeClr val="bg1"/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89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16200000">
            <a:off x="-1062877" y="3787778"/>
            <a:ext cx="4114800" cy="755650"/>
          </a:xfrm>
        </p:spPr>
        <p:txBody>
          <a:bodyPr>
            <a:normAutofit/>
          </a:bodyPr>
          <a:lstStyle/>
          <a:p>
            <a:r>
              <a:rPr lang="pt-BR" sz="3041">
                <a:solidFill>
                  <a:schemeClr val="bg1"/>
                </a:solidFill>
                <a:latin typeface="Bauhaus 93" charset="0"/>
                <a:ea typeface="Bauhaus 93" charset="0"/>
                <a:cs typeface="Bauhaus 93" charset="0"/>
              </a:rPr>
              <a:t>GUERRA DO VIETNÃ</a:t>
            </a:r>
          </a:p>
        </p:txBody>
      </p:sp>
      <p:pic>
        <p:nvPicPr>
          <p:cNvPr id="3" name="Espaço Reservado para Imagem 2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9" b="2579"/>
          <a:stretch>
            <a:fillRect/>
          </a:stretch>
        </p:blipFill>
        <p:spPr>
          <a:xfrm>
            <a:off x="4144648" y="6397409"/>
            <a:ext cx="1320860" cy="1761146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3" y="8353042"/>
            <a:ext cx="1977659" cy="111243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98" y="6397409"/>
            <a:ext cx="1298627" cy="173799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30" y="684840"/>
            <a:ext cx="5421571" cy="54667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97" y="6397409"/>
            <a:ext cx="1320860" cy="177655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97" y="8356307"/>
            <a:ext cx="1935373" cy="1086573"/>
          </a:xfrm>
          <a:prstGeom prst="rect">
            <a:avLst/>
          </a:prstGeom>
        </p:spPr>
      </p:pic>
      <p:sp>
        <p:nvSpPr>
          <p:cNvPr id="12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-39641" y="9254082"/>
            <a:ext cx="2686256" cy="537382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SÍNDROME </a:t>
            </a:r>
            <a:r>
              <a:rPr lang="pt-BR" dirty="0">
                <a:solidFill>
                  <a:schemeClr val="bg1"/>
                </a:solidFill>
              </a:rPr>
              <a:t>DO VIETNÃ</a:t>
            </a:r>
          </a:p>
        </p:txBody>
      </p:sp>
    </p:spTree>
    <p:extLst>
      <p:ext uri="{BB962C8B-B14F-4D97-AF65-F5344CB8AC3E}">
        <p14:creationId xmlns:p14="http://schemas.microsoft.com/office/powerpoint/2010/main" val="78171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100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1502" y="7698176"/>
            <a:ext cx="5006499" cy="755650"/>
          </a:xfrm>
        </p:spPr>
        <p:txBody>
          <a:bodyPr>
            <a:normAutofit fontScale="90000"/>
          </a:bodyPr>
          <a:lstStyle/>
          <a:p>
            <a:r>
              <a:rPr lang="pt-BR"/>
              <a:t>EFERVECÊNCIA POLÍTICA E CULTURAL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35491"/>
            <a:ext cx="6858000" cy="4493172"/>
          </a:xfrm>
          <a:prstGeom prst="rect">
            <a:avLst/>
          </a:prstGeom>
        </p:spPr>
      </p:pic>
      <p:sp>
        <p:nvSpPr>
          <p:cNvPr id="10" name="Título 3"/>
          <p:cNvSpPr txBox="1">
            <a:spLocks/>
          </p:cNvSpPr>
          <p:nvPr/>
        </p:nvSpPr>
        <p:spPr>
          <a:xfrm>
            <a:off x="1145104" y="5873013"/>
            <a:ext cx="6223438" cy="755650"/>
          </a:xfrm>
          <a:prstGeom prst="rect">
            <a:avLst/>
          </a:prstGeom>
        </p:spPr>
        <p:txBody>
          <a:bodyPr vert="horz" lIns="77228" tIns="38614" rIns="77228" bIns="38614" rtlCol="0" anchor="b">
            <a:noAutofit/>
          </a:bodyPr>
          <a:lstStyle>
            <a:lvl1pPr algn="l" defTabSz="721782" rtl="0" eaLnBrk="1" latinLnBrk="0" hangingPunct="1">
              <a:spcBef>
                <a:spcPct val="0"/>
              </a:spcBef>
              <a:buNone/>
              <a:defRPr sz="315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716" b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uhaus 93" charset="0"/>
                <a:ea typeface="Bauhaus 93" charset="0"/>
                <a:cs typeface="Bauhaus 93" charset="0"/>
              </a:rPr>
              <a:t>PERÍODO DEMOCRÁTICO</a:t>
            </a:r>
            <a:endParaRPr lang="pt-BR" sz="3041" b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auhaus 93" charset="0"/>
              <a:ea typeface="Bauhaus 93" charset="0"/>
              <a:cs typeface="Bauhaus 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/>
          <p:cNvSpPr txBox="1">
            <a:spLocks/>
          </p:cNvSpPr>
          <p:nvPr/>
        </p:nvSpPr>
        <p:spPr>
          <a:xfrm rot="16200000">
            <a:off x="3870147" y="6114447"/>
            <a:ext cx="4492628" cy="755650"/>
          </a:xfrm>
          <a:prstGeom prst="rect">
            <a:avLst/>
          </a:prstGeom>
        </p:spPr>
        <p:txBody>
          <a:bodyPr vert="horz" lIns="77228" tIns="38614" rIns="77228" bIns="38614" rtlCol="0" anchor="b">
            <a:normAutofit/>
          </a:bodyPr>
          <a:lstStyle>
            <a:lvl1pPr algn="l" defTabSz="721782" rtl="0" eaLnBrk="1" latinLnBrk="0" hangingPunct="1">
              <a:spcBef>
                <a:spcPct val="0"/>
              </a:spcBef>
              <a:buNone/>
              <a:defRPr sz="315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716" dirty="0">
                <a:solidFill>
                  <a:schemeClr val="bg1"/>
                </a:solidFill>
                <a:latin typeface="Bauhaus 93" charset="0"/>
                <a:ea typeface="Bauhaus 93" charset="0"/>
                <a:cs typeface="Bauhaus 93" charset="0"/>
              </a:rPr>
              <a:t>GOLPE MILITAR</a:t>
            </a:r>
            <a:endParaRPr lang="pt-BR" sz="2666" dirty="0">
              <a:solidFill>
                <a:schemeClr val="bg1"/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pic>
        <p:nvPicPr>
          <p:cNvPr id="4" name="Espaço Reservado para Imagem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6" r="27986"/>
          <a:stretch>
            <a:fillRect/>
          </a:stretch>
        </p:blipFill>
        <p:spPr>
          <a:xfrm>
            <a:off x="213043" y="1743954"/>
            <a:ext cx="5245974" cy="6994632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043" y="7185046"/>
            <a:ext cx="4763692" cy="1694865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</a:rPr>
              <a:t>AUTORITARISMO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REPRESSÃO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VIOLÊNCIA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476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1782" y="7322421"/>
            <a:ext cx="4114800" cy="755650"/>
          </a:xfrm>
        </p:spPr>
        <p:txBody>
          <a:bodyPr/>
          <a:lstStyle/>
          <a:p>
            <a:r>
              <a:rPr lang="pt-BR" dirty="0">
                <a:latin typeface="Bauhaus 93" charset="0"/>
                <a:ea typeface="Bauhaus 93" charset="0"/>
                <a:cs typeface="Bauhaus 93" charset="0"/>
              </a:rPr>
              <a:t>INOVAÇÃO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1782" y="8078071"/>
            <a:ext cx="4114800" cy="1073150"/>
          </a:xfrm>
        </p:spPr>
        <p:txBody>
          <a:bodyPr>
            <a:normAutofit/>
          </a:bodyPr>
          <a:lstStyle/>
          <a:p>
            <a:r>
              <a:rPr lang="pt-BR" spc="253" dirty="0">
                <a:solidFill>
                  <a:srgbClr val="545454"/>
                </a:solidFill>
                <a:latin typeface="+mj-lt"/>
                <a:ea typeface="American Typewriter" charset="0"/>
                <a:cs typeface="American Typewriter" charset="0"/>
              </a:rPr>
              <a:t>COMPUTAÇÃO DIGITAL</a:t>
            </a:r>
          </a:p>
          <a:p>
            <a:r>
              <a:rPr lang="pt-BR" spc="253" dirty="0">
                <a:solidFill>
                  <a:srgbClr val="545454"/>
                </a:solidFill>
                <a:latin typeface="+mj-lt"/>
                <a:ea typeface="American Typewriter" charset="0"/>
                <a:cs typeface="American Typewriter" charset="0"/>
              </a:rPr>
              <a:t>DIMENSÃO  25 </a:t>
            </a:r>
            <a:r>
              <a:rPr lang="pt-BR" spc="253" dirty="0" err="1">
                <a:solidFill>
                  <a:srgbClr val="545454"/>
                </a:solidFill>
                <a:latin typeface="+mj-lt"/>
                <a:ea typeface="American Typewriter" charset="0"/>
                <a:cs typeface="American Typewriter" charset="0"/>
              </a:rPr>
              <a:t>x</a:t>
            </a:r>
            <a:r>
              <a:rPr lang="pt-BR" spc="253" dirty="0">
                <a:solidFill>
                  <a:srgbClr val="545454"/>
                </a:solidFill>
                <a:latin typeface="+mj-lt"/>
                <a:ea typeface="American Typewriter" charset="0"/>
                <a:cs typeface="American Typewriter" charset="0"/>
              </a:rPr>
              <a:t> 5.5 M</a:t>
            </a:r>
            <a:endParaRPr lang="pt-BR" spc="253" dirty="0">
              <a:latin typeface="+mj-lt"/>
              <a:ea typeface="American Typewriter" charset="0"/>
              <a:cs typeface="American Typewriter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40742"/>
            <a:ext cx="6858000" cy="44042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5618562" y="381000"/>
            <a:ext cx="1239439" cy="9144000"/>
          </a:xfrm>
          <a:prstGeom prst="rect">
            <a:avLst/>
          </a:prstGeom>
          <a:solidFill>
            <a:srgbClr val="B982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45"/>
          </a:p>
        </p:txBody>
      </p:sp>
      <p:sp>
        <p:nvSpPr>
          <p:cNvPr id="13" name="Título 3"/>
          <p:cNvSpPr txBox="1">
            <a:spLocks/>
          </p:cNvSpPr>
          <p:nvPr/>
        </p:nvSpPr>
        <p:spPr>
          <a:xfrm rot="16200000">
            <a:off x="3883462" y="4431773"/>
            <a:ext cx="4492628" cy="755650"/>
          </a:xfrm>
          <a:prstGeom prst="rect">
            <a:avLst/>
          </a:prstGeom>
        </p:spPr>
        <p:txBody>
          <a:bodyPr vert="horz" lIns="77228" tIns="38614" rIns="77228" bIns="38614" rtlCol="0" anchor="b">
            <a:noAutofit/>
          </a:bodyPr>
          <a:lstStyle>
            <a:lvl1pPr algn="l" defTabSz="721782" rtl="0" eaLnBrk="1" latinLnBrk="0" hangingPunct="1">
              <a:spcBef>
                <a:spcPct val="0"/>
              </a:spcBef>
              <a:buNone/>
              <a:defRPr sz="315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068" spc="845" dirty="0">
                <a:solidFill>
                  <a:srgbClr val="D8CDC0"/>
                </a:solidFill>
                <a:latin typeface="Bauhaus 93" charset="0"/>
                <a:ea typeface="Bauhaus 93" charset="0"/>
                <a:cs typeface="Bauhaus 93" charset="0"/>
              </a:rPr>
              <a:t>ENIAC</a:t>
            </a:r>
          </a:p>
        </p:txBody>
      </p:sp>
    </p:spTree>
    <p:extLst>
      <p:ext uri="{BB962C8B-B14F-4D97-AF65-F5344CB8AC3E}">
        <p14:creationId xmlns:p14="http://schemas.microsoft.com/office/powerpoint/2010/main" val="173153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58077" y="7722035"/>
            <a:ext cx="4114800" cy="1073150"/>
          </a:xfrm>
        </p:spPr>
        <p:txBody>
          <a:bodyPr/>
          <a:lstStyle/>
          <a:p>
            <a:r>
              <a:rPr lang="pt-BR" spc="507" dirty="0"/>
              <a:t>PAZ</a:t>
            </a:r>
          </a:p>
          <a:p>
            <a:r>
              <a:rPr lang="pt-BR" spc="507" dirty="0"/>
              <a:t>CONTRACULTURA</a:t>
            </a:r>
          </a:p>
          <a:p>
            <a:r>
              <a:rPr lang="pt-BR" spc="507" dirty="0"/>
              <a:t>EXPERIÊNCIA SOCIAL</a:t>
            </a:r>
          </a:p>
        </p:txBody>
      </p:sp>
      <p:sp>
        <p:nvSpPr>
          <p:cNvPr id="8" name="Espaço Reservado para Imagem 6"/>
          <p:cNvSpPr txBox="1">
            <a:spLocks/>
          </p:cNvSpPr>
          <p:nvPr/>
        </p:nvSpPr>
        <p:spPr>
          <a:xfrm>
            <a:off x="1344216" y="1295400"/>
            <a:ext cx="4114800" cy="5486400"/>
          </a:xfrm>
          <a:prstGeom prst="rect">
            <a:avLst/>
          </a:prstGeom>
        </p:spPr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65660"/>
            <a:ext cx="6858000" cy="4572000"/>
          </a:xfrm>
          <a:prstGeom prst="rect">
            <a:avLst/>
          </a:prstGeom>
        </p:spPr>
      </p:pic>
      <p:sp>
        <p:nvSpPr>
          <p:cNvPr id="10" name="Título 3"/>
          <p:cNvSpPr txBox="1">
            <a:spLocks/>
          </p:cNvSpPr>
          <p:nvPr/>
        </p:nvSpPr>
        <p:spPr>
          <a:xfrm rot="16200000">
            <a:off x="3912195" y="4534148"/>
            <a:ext cx="4492628" cy="755650"/>
          </a:xfrm>
          <a:prstGeom prst="rect">
            <a:avLst/>
          </a:prstGeom>
          <a:effectLst>
            <a:glow>
              <a:schemeClr val="accent1"/>
            </a:glow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</p:spPr>
        <p:txBody>
          <a:bodyPr vert="horz" lIns="77228" tIns="38614" rIns="77228" bIns="38614" rtlCol="0" anchor="b">
            <a:noAutofit/>
          </a:bodyPr>
          <a:lstStyle>
            <a:lvl1pPr algn="l" defTabSz="721782" rtl="0" eaLnBrk="1" latinLnBrk="0" hangingPunct="1">
              <a:spcBef>
                <a:spcPct val="0"/>
              </a:spcBef>
              <a:buNone/>
              <a:defRPr sz="315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561">
                <a:solidFill>
                  <a:schemeClr val="bg1"/>
                </a:solidFill>
                <a:latin typeface="Bauhaus 93" charset="0"/>
                <a:ea typeface="Bauhaus 93" charset="0"/>
                <a:cs typeface="Bauhaus 93" charset="0"/>
              </a:rPr>
              <a:t>VERÃO DE AMOR</a:t>
            </a:r>
            <a:endParaRPr lang="pt-BR" sz="3041" dirty="0">
              <a:solidFill>
                <a:schemeClr val="bg1"/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198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7917380"/>
            <a:ext cx="6858000" cy="1607620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  <a:effectLst>
            <a:outerShdw blurRad="40000" dist="23000" dir="5400000" rotWithShape="0">
              <a:srgbClr val="10101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45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53941"/>
            <a:ext cx="6858000" cy="63910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29811" y="8343364"/>
            <a:ext cx="2916634" cy="755650"/>
          </a:xfrm>
        </p:spPr>
        <p:txBody>
          <a:bodyPr/>
          <a:lstStyle/>
          <a:p>
            <a:r>
              <a:rPr lang="pt-BR" spc="642" dirty="0">
                <a:solidFill>
                  <a:schemeClr val="bg1"/>
                </a:solidFill>
                <a:latin typeface="Bauhaus 93" charset="0"/>
                <a:ea typeface="Bauhaus 93" charset="0"/>
                <a:cs typeface="Bauhaus 93" charset="0"/>
              </a:rPr>
              <a:t>BICAMPEÃO</a:t>
            </a:r>
          </a:p>
        </p:txBody>
      </p:sp>
    </p:spTree>
    <p:extLst>
      <p:ext uri="{BB962C8B-B14F-4D97-AF65-F5344CB8AC3E}">
        <p14:creationId xmlns:p14="http://schemas.microsoft.com/office/powerpoint/2010/main" val="158012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79515" y="4788820"/>
            <a:ext cx="7056783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617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>
                <a:solidFill>
                  <a:schemeClr val="bg1">
                    <a:lumMod val="50000"/>
                  </a:schemeClr>
                </a:solidFill>
              </a:rPr>
              <a:t>vacina </a:t>
            </a:r>
            <a:r>
              <a:rPr lang="pt-BR" sz="7200" dirty="0" err="1">
                <a:solidFill>
                  <a:schemeClr val="bg1">
                    <a:lumMod val="50000"/>
                  </a:schemeClr>
                </a:solidFill>
              </a:rPr>
              <a:t>poliomelite</a:t>
            </a:r>
            <a:endParaRPr lang="pt-BR" sz="7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461174"/>
            <a:ext cx="6858000" cy="1651000"/>
          </a:xfrm>
        </p:spPr>
        <p:txBody>
          <a:bodyPr>
            <a:noAutofit/>
          </a:bodyPr>
          <a:lstStyle/>
          <a:p>
            <a:r>
              <a:rPr lang="pt-BR" sz="6500" dirty="0">
                <a:solidFill>
                  <a:schemeClr val="bg1">
                    <a:lumMod val="50000"/>
                  </a:schemeClr>
                </a:solidFill>
              </a:rPr>
              <a:t>1º transplante renal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908"/>
            <a:ext cx="6858000" cy="435483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9855"/>
            <a:ext cx="6858000" cy="381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3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/>
          <a:stretch/>
        </p:blipFill>
        <p:spPr>
          <a:xfrm>
            <a:off x="1" y="1227450"/>
            <a:ext cx="5405193" cy="82975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29" y="8008761"/>
            <a:ext cx="657990" cy="151623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05" y="6200635"/>
            <a:ext cx="591238" cy="147809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235" y="1228745"/>
            <a:ext cx="781960" cy="144948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85" y="2757162"/>
            <a:ext cx="610310" cy="142087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60" y="4421116"/>
            <a:ext cx="781960" cy="1449486"/>
          </a:xfrm>
          <a:prstGeom prst="rect">
            <a:avLst/>
          </a:prstGeom>
        </p:spPr>
      </p:pic>
      <p:sp>
        <p:nvSpPr>
          <p:cNvPr id="14" name="Título 3"/>
          <p:cNvSpPr txBox="1">
            <a:spLocks/>
          </p:cNvSpPr>
          <p:nvPr/>
        </p:nvSpPr>
        <p:spPr>
          <a:xfrm rot="16200000">
            <a:off x="2940097" y="6900861"/>
            <a:ext cx="4492628" cy="755650"/>
          </a:xfrm>
          <a:prstGeom prst="rect">
            <a:avLst/>
          </a:prstGeom>
        </p:spPr>
        <p:txBody>
          <a:bodyPr vert="horz" lIns="77228" tIns="38614" rIns="77228" bIns="38614" rtlCol="0" anchor="b">
            <a:normAutofit/>
          </a:bodyPr>
          <a:lstStyle>
            <a:lvl1pPr algn="l" defTabSz="721782" rtl="0" eaLnBrk="1" latinLnBrk="0" hangingPunct="1">
              <a:spcBef>
                <a:spcPct val="0"/>
              </a:spcBef>
              <a:buNone/>
              <a:defRPr sz="315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54" spc="676">
                <a:solidFill>
                  <a:schemeClr val="bg1"/>
                </a:solidFill>
                <a:latin typeface="Bauhaus 93" charset="0"/>
                <a:ea typeface="Bauhaus 93" charset="0"/>
                <a:cs typeface="Bauhaus 93" charset="0"/>
              </a:rPr>
              <a:t>MODA</a:t>
            </a:r>
            <a:endParaRPr lang="pt-BR" sz="4054" spc="676" dirty="0">
              <a:solidFill>
                <a:schemeClr val="bg1"/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12" y="268333"/>
            <a:ext cx="1718477" cy="248882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5" y="4730221"/>
            <a:ext cx="1718477" cy="248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87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705464"/>
            <a:ext cx="4270249" cy="849507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8199">
            <a:off x="3829370" y="5887872"/>
            <a:ext cx="2535088" cy="3324006"/>
          </a:xfrm>
          <a:prstGeom prst="rect">
            <a:avLst/>
          </a:prstGeom>
          <a:effectLst>
            <a:outerShdw blurRad="50800" dist="38100" dir="2700000" sx="105000" sy="105000" algn="tl" rotWithShape="0">
              <a:schemeClr val="bg1">
                <a:lumMod val="65000"/>
                <a:alpha val="40000"/>
              </a:schemeClr>
            </a:outerShdw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710">
            <a:off x="3893172" y="1927994"/>
            <a:ext cx="2541096" cy="3783092"/>
          </a:xfrm>
          <a:prstGeom prst="rect">
            <a:avLst/>
          </a:prstGeom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74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rgbClr val="010000"/>
          </a:solidFill>
        </p:spPr>
        <p:txBody>
          <a:bodyPr/>
          <a:lstStyle/>
          <a:p>
            <a:r>
              <a:rPr lang="pt-BR" dirty="0">
                <a:solidFill>
                  <a:srgbClr val="5E97B4"/>
                </a:solidFill>
              </a:rPr>
              <a:t>Sputnik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700"/>
            <a:ext cx="68580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2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18298"/>
            <a:ext cx="6858000" cy="62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5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3" b="3403"/>
          <a:stretch>
            <a:fillRect/>
          </a:stretch>
        </p:blipFill>
        <p:spPr>
          <a:xfrm>
            <a:off x="0" y="0"/>
            <a:ext cx="6858000" cy="9906000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" y="894522"/>
            <a:ext cx="4013199" cy="30151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"/>
          <a:stretch/>
        </p:blipFill>
        <p:spPr>
          <a:xfrm>
            <a:off x="3721100" y="7442200"/>
            <a:ext cx="3136900" cy="24638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029199" y="9227336"/>
            <a:ext cx="1574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Richard Serra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44615" y="3243979"/>
            <a:ext cx="1562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" charset="0"/>
              </a:rPr>
              <a:t>Andy Warhol</a:t>
            </a:r>
            <a:endParaRPr lang="pt-BR" sz="2000" b="0" i="0" dirty="0">
              <a:solidFill>
                <a:schemeClr val="bg1"/>
              </a:solidFill>
              <a:effectLst/>
              <a:latin typeface="Roboto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918319" y="5655876"/>
            <a:ext cx="939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>
                <a:solidFill>
                  <a:schemeClr val="bg1"/>
                </a:solidFill>
                <a:latin typeface="Roboto" charset="0"/>
              </a:rPr>
              <a:t>Rothko</a:t>
            </a:r>
            <a:endParaRPr lang="pt-BR" sz="2000" b="0" i="0" dirty="0">
              <a:solidFill>
                <a:schemeClr val="bg1"/>
              </a:solidFill>
              <a:effectLst/>
              <a:latin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7212" y="5102503"/>
            <a:ext cx="6164918" cy="3880922"/>
          </a:xfrm>
        </p:spPr>
        <p:txBody>
          <a:bodyPr>
            <a:normAutofit/>
          </a:bodyPr>
          <a:lstStyle/>
          <a:p>
            <a:pPr algn="ctr"/>
            <a:r>
              <a:rPr lang="pt-BR" b="0" dirty="0"/>
              <a:t>Sim, minha força está na solidão. Não tenho medo nem de chuvas tempestivas nem das grandes ventanias soltas, pois eu também sou o escuro da noite.</a:t>
            </a:r>
            <a:br>
              <a:rPr lang="pt-BR" dirty="0"/>
            </a:b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34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989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32960" y="1129701"/>
            <a:ext cx="4114800" cy="1375252"/>
          </a:xfrm>
        </p:spPr>
        <p:txBody>
          <a:bodyPr>
            <a:noAutofit/>
          </a:bodyPr>
          <a:lstStyle/>
          <a:p>
            <a:pPr algn="r"/>
            <a:r>
              <a:rPr lang="pt-BR" sz="3378" dirty="0">
                <a:latin typeface="Bauhaus 93" charset="0"/>
                <a:ea typeface="Bauhaus 93" charset="0"/>
                <a:cs typeface="Bauhaus 93" charset="0"/>
              </a:rPr>
              <a:t>CRESCIDOS EM FRENTE À TV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564" y="2504953"/>
            <a:ext cx="6767325" cy="70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4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506" y="7438034"/>
            <a:ext cx="6564988" cy="1384777"/>
          </a:xfrm>
        </p:spPr>
        <p:txBody>
          <a:bodyPr vert="horz" lIns="77228" tIns="38614" rIns="77228" bIns="38614" rtlCol="0" anchor="b">
            <a:noAutofit/>
          </a:bodyPr>
          <a:lstStyle/>
          <a:p>
            <a:pPr algn="r"/>
            <a:r>
              <a:rPr lang="pt-BR" sz="3378" dirty="0">
                <a:latin typeface="Bauhaus 93" charset="0"/>
                <a:ea typeface="Bauhaus 93" charset="0"/>
                <a:cs typeface="Bauhaus 93" charset="0"/>
              </a:rPr>
              <a:t>COMO, COM QUEM, ONDE, QUANDO E POR QUE?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38500"/>
            <a:ext cx="6858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1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41" y="2038725"/>
            <a:ext cx="6896442" cy="404995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429671" y="7615741"/>
            <a:ext cx="1271374" cy="1955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45" dirty="0"/>
              <a:t>Chuck Berry</a:t>
            </a:r>
          </a:p>
          <a:p>
            <a:r>
              <a:rPr lang="pt-BR" sz="1345" dirty="0"/>
              <a:t>Elvis Presley</a:t>
            </a:r>
          </a:p>
          <a:p>
            <a:r>
              <a:rPr lang="pt-BR" sz="1345" dirty="0"/>
              <a:t>Bob Dylan</a:t>
            </a:r>
          </a:p>
          <a:p>
            <a:r>
              <a:rPr lang="pt-BR" sz="1345" dirty="0"/>
              <a:t>Rolling Stones</a:t>
            </a:r>
          </a:p>
          <a:p>
            <a:endParaRPr lang="pt-BR" sz="1345" dirty="0"/>
          </a:p>
          <a:p>
            <a:r>
              <a:rPr lang="pt-BR" sz="1345" dirty="0"/>
              <a:t>Caetano Veloso</a:t>
            </a:r>
          </a:p>
          <a:p>
            <a:r>
              <a:rPr lang="pt-BR" sz="1345" dirty="0"/>
              <a:t>Chico Buarque</a:t>
            </a:r>
          </a:p>
          <a:p>
            <a:r>
              <a:rPr lang="pt-BR" sz="1345" dirty="0" err="1"/>
              <a:t>Mariax</a:t>
            </a:r>
            <a:endParaRPr lang="pt-BR" sz="1345" dirty="0"/>
          </a:p>
          <a:p>
            <a:endParaRPr lang="pt-BR" sz="1345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15348"/>
            <a:ext cx="3413586" cy="430965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5108345" y="7615740"/>
            <a:ext cx="1271374" cy="1127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BR" sz="1345" dirty="0"/>
          </a:p>
          <a:p>
            <a:r>
              <a:rPr lang="pt-BR" sz="1345" dirty="0"/>
              <a:t>Caetano Veloso</a:t>
            </a:r>
          </a:p>
          <a:p>
            <a:r>
              <a:rPr lang="pt-BR" sz="1345" dirty="0"/>
              <a:t>Chico Buarque</a:t>
            </a:r>
          </a:p>
          <a:p>
            <a:r>
              <a:rPr lang="pt-BR" sz="1345" dirty="0"/>
              <a:t>Gilberto Gil</a:t>
            </a:r>
          </a:p>
          <a:p>
            <a:endParaRPr lang="pt-BR" sz="1345" dirty="0"/>
          </a:p>
        </p:txBody>
      </p:sp>
      <p:sp>
        <p:nvSpPr>
          <p:cNvPr id="11" name="Oval 10"/>
          <p:cNvSpPr/>
          <p:nvPr/>
        </p:nvSpPr>
        <p:spPr>
          <a:xfrm>
            <a:off x="3429671" y="364316"/>
            <a:ext cx="4563263" cy="472504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228" tIns="38614" rIns="77228" bIns="386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345"/>
              <a:t>cvzcvcvzRolling</a:t>
            </a:r>
            <a:r>
              <a:rPr lang="pt-BR" sz="1345" dirty="0"/>
              <a:t> Stones</a:t>
            </a:r>
          </a:p>
          <a:p>
            <a:pPr algn="ctr"/>
            <a:endParaRPr lang="pt-BR" sz="1345" dirty="0"/>
          </a:p>
        </p:txBody>
      </p:sp>
      <p:sp>
        <p:nvSpPr>
          <p:cNvPr id="12" name="Oval 11"/>
          <p:cNvSpPr/>
          <p:nvPr/>
        </p:nvSpPr>
        <p:spPr>
          <a:xfrm>
            <a:off x="3876899" y="705907"/>
            <a:ext cx="3844798" cy="398110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228" tIns="38614" rIns="77228" bIns="386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345"/>
              <a:t>cvzcvcvzRolling</a:t>
            </a:r>
            <a:r>
              <a:rPr lang="pt-BR" sz="1345" dirty="0"/>
              <a:t> Stones</a:t>
            </a:r>
          </a:p>
          <a:p>
            <a:pPr algn="ctr"/>
            <a:endParaRPr lang="pt-BR" sz="1345" dirty="0"/>
          </a:p>
        </p:txBody>
      </p:sp>
      <p:sp>
        <p:nvSpPr>
          <p:cNvPr id="13" name="Oval 12"/>
          <p:cNvSpPr/>
          <p:nvPr/>
        </p:nvSpPr>
        <p:spPr>
          <a:xfrm>
            <a:off x="4431638" y="928902"/>
            <a:ext cx="3290060" cy="340670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228" tIns="38614" rIns="77228" bIns="386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345"/>
              <a:t>cvzcvcvzRolling</a:t>
            </a:r>
            <a:r>
              <a:rPr lang="pt-BR" sz="1345" dirty="0"/>
              <a:t> Stones</a:t>
            </a:r>
          </a:p>
          <a:p>
            <a:pPr algn="ctr"/>
            <a:endParaRPr lang="pt-BR" sz="1345" dirty="0"/>
          </a:p>
        </p:txBody>
      </p:sp>
      <p:sp>
        <p:nvSpPr>
          <p:cNvPr id="15" name="Retângulo 14"/>
          <p:cNvSpPr/>
          <p:nvPr/>
        </p:nvSpPr>
        <p:spPr>
          <a:xfrm>
            <a:off x="3413587" y="6464208"/>
            <a:ext cx="1286827" cy="920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345"/>
              <a:t>Dorival </a:t>
            </a:r>
            <a:r>
              <a:rPr lang="pt-BR" sz="1345" dirty="0"/>
              <a:t>Caymmi</a:t>
            </a:r>
          </a:p>
          <a:p>
            <a:r>
              <a:rPr lang="pt-BR" sz="1345" dirty="0"/>
              <a:t>Ary Barroso</a:t>
            </a:r>
          </a:p>
          <a:p>
            <a:r>
              <a:rPr lang="pt-BR" sz="1345" dirty="0"/>
              <a:t>Silvio Caldas</a:t>
            </a:r>
          </a:p>
          <a:p>
            <a:endParaRPr lang="pt-BR" sz="1345" dirty="0"/>
          </a:p>
        </p:txBody>
      </p:sp>
      <p:sp>
        <p:nvSpPr>
          <p:cNvPr id="16" name="Retângulo 15"/>
          <p:cNvSpPr/>
          <p:nvPr/>
        </p:nvSpPr>
        <p:spPr>
          <a:xfrm>
            <a:off x="5270643" y="2046142"/>
            <a:ext cx="1441420" cy="1131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378">
                <a:latin typeface="Bauhaus 93" charset="0"/>
                <a:ea typeface="Bauhaus 93" charset="0"/>
                <a:cs typeface="Bauhaus 93" charset="0"/>
              </a:rPr>
              <a:t>Rock </a:t>
            </a:r>
          </a:p>
          <a:p>
            <a:pPr algn="ctr"/>
            <a:r>
              <a:rPr lang="pt-BR" sz="3378" dirty="0" err="1">
                <a:latin typeface="Bauhaus 93" charset="0"/>
                <a:ea typeface="Bauhaus 93" charset="0"/>
                <a:cs typeface="Bauhaus 93" charset="0"/>
              </a:rPr>
              <a:t>n</a:t>
            </a:r>
            <a:r>
              <a:rPr lang="pt-BR" sz="3378" dirty="0">
                <a:latin typeface="Bauhaus 93" charset="0"/>
                <a:ea typeface="Bauhaus 93" charset="0"/>
                <a:cs typeface="Bauhaus 93" charset="0"/>
              </a:rPr>
              <a:t>’ </a:t>
            </a:r>
            <a:r>
              <a:rPr lang="pt-BR" sz="3378" dirty="0" err="1">
                <a:latin typeface="Bauhaus 93" charset="0"/>
                <a:ea typeface="Bauhaus 93" charset="0"/>
                <a:cs typeface="Bauhaus 93" charset="0"/>
              </a:rPr>
              <a:t>Roll</a:t>
            </a:r>
            <a:endParaRPr lang="pt-BR" sz="3378" dirty="0">
              <a:latin typeface="Bauhaus 93" charset="0"/>
              <a:ea typeface="Bauhaus 93" charset="0"/>
              <a:cs typeface="Bauhaus 93" charset="0"/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161817" y="7215267"/>
            <a:ext cx="3267854" cy="2309733"/>
          </a:xfrm>
          <a:prstGeom prst="rect">
            <a:avLst/>
          </a:prstGeom>
        </p:spPr>
        <p:txBody>
          <a:bodyPr vert="horz" lIns="77228" tIns="38614" rIns="77228" bIns="38614" rtlCol="0" anchor="b">
            <a:normAutofit/>
          </a:bodyPr>
          <a:lstStyle>
            <a:lvl1pPr algn="l" defTabSz="721782" rtl="0" eaLnBrk="1" latinLnBrk="0" hangingPunct="1">
              <a:spcBef>
                <a:spcPct val="0"/>
              </a:spcBef>
              <a:buNone/>
              <a:defRPr sz="3157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666" b="0">
                <a:solidFill>
                  <a:schemeClr val="bg1"/>
                </a:solidFill>
              </a:rPr>
              <a:t>revoluções significativas no estilo de vida e no pensamento social</a:t>
            </a:r>
            <a:endParaRPr lang="pt-BR" sz="2666" dirty="0">
              <a:solidFill>
                <a:schemeClr val="bg1"/>
              </a:solidFill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33" y="381000"/>
            <a:ext cx="4657911" cy="28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4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4234</TotalTime>
  <Words>466</Words>
  <Application>Microsoft Office PowerPoint</Application>
  <PresentationFormat>Papel A4 (210 x 297 mm)</PresentationFormat>
  <Paragraphs>87</Paragraphs>
  <Slides>21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1" baseType="lpstr">
      <vt:lpstr>American Typewriter</vt:lpstr>
      <vt:lpstr>Arial</vt:lpstr>
      <vt:lpstr>Arial Hebrew</vt:lpstr>
      <vt:lpstr>Ayuthaya</vt:lpstr>
      <vt:lpstr>Bauhaus 93</vt:lpstr>
      <vt:lpstr>Calibri</vt:lpstr>
      <vt:lpstr>Helvetica</vt:lpstr>
      <vt:lpstr>Roboto</vt:lpstr>
      <vt:lpstr>Verdana</vt:lpstr>
      <vt:lpstr>Office Theme</vt:lpstr>
      <vt:lpstr>Apresentação do PowerPoint</vt:lpstr>
      <vt:lpstr>1º transplante renal</vt:lpstr>
      <vt:lpstr>Sputnik</vt:lpstr>
      <vt:lpstr>Apresentação do PowerPoint</vt:lpstr>
      <vt:lpstr>Apresentação do PowerPoint</vt:lpstr>
      <vt:lpstr>Sim, minha força está na solidão. Não tenho medo nem de chuvas tempestivas nem das grandes ventanias soltas, pois eu também sou o escuro da noite. </vt:lpstr>
      <vt:lpstr>CRESCIDOS EM FRENTE À TV</vt:lpstr>
      <vt:lpstr>COMO, COM QUEM, ONDE, QUANDO E POR QUE?</vt:lpstr>
      <vt:lpstr>Apresentação do PowerPoint</vt:lpstr>
      <vt:lpstr>Woody Allen Robert Altman Michael Cimino Ridley Scott Brian De Palma Roman Polanski Martin Scorsese Steven Spielberg Francis Ford Coppola Milos Forman </vt:lpstr>
      <vt:lpstr>“</vt:lpstr>
      <vt:lpstr>I HAVE A DREAM</vt:lpstr>
      <vt:lpstr>PODER – HEGEMONIA  –  IDEOLOGIA</vt:lpstr>
      <vt:lpstr>GUERRA DO VIETNÃ</vt:lpstr>
      <vt:lpstr>EFERVECÊNCIA POLÍTICA E CULTURAL</vt:lpstr>
      <vt:lpstr>AUTORITARISMO REPRESSÃO VIOLÊNCIA </vt:lpstr>
      <vt:lpstr>INOVAÇÃO</vt:lpstr>
      <vt:lpstr>Apresentação do PowerPoint</vt:lpstr>
      <vt:lpstr>BICAMPEÃO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F Mello</dc:creator>
  <cp:lastModifiedBy>Vitoria Barros</cp:lastModifiedBy>
  <cp:revision>162</cp:revision>
  <cp:lastPrinted>2018-03-16T00:41:51Z</cp:lastPrinted>
  <dcterms:created xsi:type="dcterms:W3CDTF">2018-02-07T17:35:54Z</dcterms:created>
  <dcterms:modified xsi:type="dcterms:W3CDTF">2018-11-01T19:58:01Z</dcterms:modified>
</cp:coreProperties>
</file>